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10" r:id="rId2"/>
    <p:sldId id="316" r:id="rId3"/>
    <p:sldId id="317" r:id="rId4"/>
    <p:sldId id="318" r:id="rId5"/>
    <p:sldId id="319" r:id="rId6"/>
    <p:sldId id="320" r:id="rId7"/>
    <p:sldId id="321" r:id="rId8"/>
    <p:sldId id="315" r:id="rId9"/>
  </p:sldIdLst>
  <p:sldSz cx="10907713" cy="7775575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MESSE" id="{3EB7C8D4-8809-B743-8F93-AE8A9C4C72A0}">
          <p14:sldIdLst>
            <p14:sldId id="310"/>
            <p14:sldId id="316"/>
            <p14:sldId id="317"/>
            <p14:sldId id="318"/>
            <p14:sldId id="319"/>
            <p14:sldId id="320"/>
            <p14:sldId id="321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F2E"/>
    <a:srgbClr val="E33D24"/>
    <a:srgbClr val="27AAEC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78"/>
    <p:restoredTop sz="94678"/>
  </p:normalViewPr>
  <p:slideViewPr>
    <p:cSldViewPr snapToGrid="0" snapToObjects="1">
      <p:cViewPr>
        <p:scale>
          <a:sx n="93" d="100"/>
          <a:sy n="93" d="100"/>
        </p:scale>
        <p:origin x="1768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D8437-43B7-114C-87D2-DCD95226CE01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1143000"/>
            <a:ext cx="4330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E6414-E7E1-7042-9231-1A597DC67F3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66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243E-9455-8544-8382-EF556CAC1312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5F9B-62DA-8942-8CC9-BB73B5FB675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63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243E-9455-8544-8382-EF556CAC1312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5F9B-62DA-8942-8CC9-BB73B5FB675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00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243E-9455-8544-8382-EF556CAC1312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5F9B-62DA-8942-8CC9-BB73B5FB675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67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243E-9455-8544-8382-EF556CAC1312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5F9B-62DA-8942-8CC9-BB73B5FB675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90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243E-9455-8544-8382-EF556CAC1312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5F9B-62DA-8942-8CC9-BB73B5FB675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7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243E-9455-8544-8382-EF556CAC1312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5F9B-62DA-8942-8CC9-BB73B5FB675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243E-9455-8544-8382-EF556CAC1312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5F9B-62DA-8942-8CC9-BB73B5FB675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4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243E-9455-8544-8382-EF556CAC1312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5F9B-62DA-8942-8CC9-BB73B5FB675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9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243E-9455-8544-8382-EF556CAC1312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5F9B-62DA-8942-8CC9-BB73B5FB675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25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243E-9455-8544-8382-EF556CAC1312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5F9B-62DA-8942-8CC9-BB73B5FB675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91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243E-9455-8544-8382-EF556CAC1312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5F9B-62DA-8942-8CC9-BB73B5FB675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17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9243E-9455-8544-8382-EF556CAC1312}" type="datetimeFigureOut">
              <a:rPr lang="it-IT" smtClean="0"/>
              <a:t>27/04/22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85F9B-62DA-8942-8CC9-BB73B5FB675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30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hyperlink" Target="mailto:Michela.defelice@unimore.it" TargetMode="External"/><Relationship Id="rId6" Type="http://schemas.openxmlformats.org/officeDocument/2006/relationships/hyperlink" Target="mailto:chiara.lupo@unimore.i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mento.unimore.it/site/home/orientamento-al-lavoro-e-placement/aziende-ed-enti/articolo90046726.html" TargetMode="External"/><Relationship Id="rId4" Type="http://schemas.openxmlformats.org/officeDocument/2006/relationships/hyperlink" Target="http://www.orientamento.unimore.it/site/home/orientamento-al-lavoro-e-placement/aziende-ed-enti/articolo90046413.html" TargetMode="External"/><Relationship Id="rId5" Type="http://schemas.openxmlformats.org/officeDocument/2006/relationships/hyperlink" Target="mailto:michela.defelice@unimore.i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mento.unimore.it/site/home/orientamento-al-lavoro-e-placement/aziende-ed-enti/articolo90046726.html" TargetMode="External"/><Relationship Id="rId4" Type="http://schemas.openxmlformats.org/officeDocument/2006/relationships/hyperlink" Target="http://www.orientamento.unimore.it/site/home/orientamento-al-lavoro-e-placement/aziende-ed-enti/articolo90046413.html" TargetMode="External"/><Relationship Id="rId5" Type="http://schemas.openxmlformats.org/officeDocument/2006/relationships/hyperlink" Target="mailto:michela.defelice@unimore.i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a.defelice@unimore.it" TargetMode="External"/><Relationship Id="rId4" Type="http://schemas.openxmlformats.org/officeDocument/2006/relationships/hyperlink" Target="mailto:francesco.diamanti@unimore.it" TargetMode="External"/><Relationship Id="rId5" Type="http://schemas.openxmlformats.org/officeDocument/2006/relationships/hyperlink" Target="mailto:federica.raffone@unimore.it" TargetMode="External"/><Relationship Id="rId6" Type="http://schemas.openxmlformats.org/officeDocument/2006/relationships/hyperlink" Target="http://www.orientamento.unimore.it/site/home/orientamento-al-lavoro-e-placement/aziende-ed-enti/articolo90046413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mento.unimore.it/site/home/orientamento-al-lavoro-e-placement/aziende-ed-enti/articolo90046726.html" TargetMode="External"/><Relationship Id="rId4" Type="http://schemas.openxmlformats.org/officeDocument/2006/relationships/hyperlink" Target="http://www.orientamento.unimore.it/site/home/orientamento-al-lavoro-e-placement/aziende-ed-enti/articolo90046413.html" TargetMode="External"/><Relationship Id="rId5" Type="http://schemas.openxmlformats.org/officeDocument/2006/relationships/hyperlink" Target="mailto:michela.defelice@unimore.i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mento.unimore.it/site/home/orientamento-al-lavoro-e-placement/aziende-ed-enti/articolo90046413.html" TargetMode="External"/><Relationship Id="rId4" Type="http://schemas.openxmlformats.org/officeDocument/2006/relationships/hyperlink" Target="mailto:michela.defelice@unimore.i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19.jp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10" Type="http://schemas.openxmlformats.org/officeDocument/2006/relationships/image" Target="../media/image12.png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13.jpg"/><Relationship Id="rId14" Type="http://schemas.openxmlformats.org/officeDocument/2006/relationships/image" Target="../media/image14.png"/><Relationship Id="rId15" Type="http://schemas.openxmlformats.org/officeDocument/2006/relationships/image" Target="../media/image15.jpg"/><Relationship Id="rId16" Type="http://schemas.openxmlformats.org/officeDocument/2006/relationships/image" Target="../media/image16.jpg"/><Relationship Id="rId17" Type="http://schemas.openxmlformats.org/officeDocument/2006/relationships/image" Target="../media/image3.emf"/><Relationship Id="rId18" Type="http://schemas.openxmlformats.org/officeDocument/2006/relationships/image" Target="../media/image17.png"/><Relationship Id="rId19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77763" y="3427226"/>
            <a:ext cx="9641301" cy="140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73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03" y="4732672"/>
            <a:ext cx="1867197" cy="8714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54195" y="4719114"/>
            <a:ext cx="130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600" dirty="0">
              <a:latin typeface="Helvetica" charset="0"/>
              <a:ea typeface="Helvetica" charset="0"/>
              <a:cs typeface="Helvetica" charset="0"/>
            </a:endParaRPr>
          </a:p>
          <a:p>
            <a:endParaRPr lang="it-IT" sz="6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it-IT" sz="600" dirty="0">
                <a:latin typeface="Helvetica" charset="0"/>
                <a:ea typeface="Helvetica" charset="0"/>
                <a:cs typeface="Helvetica" charset="0"/>
              </a:rPr>
              <a:t>CON IL PATROCINIO DELLA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90" y="4875123"/>
            <a:ext cx="1329876" cy="560149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4312636" y="4826836"/>
            <a:ext cx="80342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" dirty="0">
                <a:latin typeface="Helvetica" charset="0"/>
                <a:ea typeface="Helvetica" charset="0"/>
                <a:cs typeface="Helvetica" charset="0"/>
              </a:rPr>
              <a:t>CON IL </a:t>
            </a:r>
            <a:r>
              <a:rPr lang="it-IT" sz="400">
                <a:latin typeface="Helvetica" charset="0"/>
                <a:ea typeface="Helvetica" charset="0"/>
                <a:cs typeface="Helvetica" charset="0"/>
              </a:rPr>
              <a:t>PATROCINIO DEL</a:t>
            </a:r>
            <a:endParaRPr lang="it-IT" sz="4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84" y="1747865"/>
            <a:ext cx="1999832" cy="1302670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1526803" y="2762902"/>
            <a:ext cx="822766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Helvetica" pitchFamily="2" charset="0"/>
                <a:ea typeface="Helvetica" charset="0"/>
                <a:cs typeface="Helvetica" charset="0"/>
              </a:rPr>
              <a:t>Master Universitario in </a:t>
            </a:r>
            <a:r>
              <a:rPr lang="it-IT" sz="1200" dirty="0" smtClean="0">
                <a:latin typeface="Helvetica" pitchFamily="2" charset="0"/>
                <a:ea typeface="Helvetica" charset="0"/>
                <a:cs typeface="Helvetica" charset="0"/>
              </a:rPr>
              <a:t>Diritto, Impresa e Sicurezza Agroalimentare</a:t>
            </a:r>
            <a:endParaRPr lang="it-IT" sz="1200" dirty="0">
              <a:latin typeface="Helvetica" pitchFamily="2" charset="0"/>
              <a:ea typeface="Helvetica" charset="0"/>
              <a:cs typeface="Helvetica" charset="0"/>
            </a:endParaRPr>
          </a:p>
          <a:p>
            <a:pPr algn="ctr"/>
            <a:r>
              <a:rPr lang="it-IT" sz="3200" dirty="0" smtClean="0">
                <a:solidFill>
                  <a:srgbClr val="4D4D4C"/>
                </a:solidFill>
                <a:latin typeface="Helvetica" pitchFamily="2" charset="0"/>
                <a:cs typeface="Arial" charset="0"/>
              </a:rPr>
              <a:t>PIATTAFORMA </a:t>
            </a:r>
            <a:r>
              <a:rPr lang="it-IT" sz="3200" dirty="0" smtClean="0">
                <a:solidFill>
                  <a:srgbClr val="E33D24"/>
                </a:solidFill>
                <a:latin typeface="Helvetica" pitchFamily="2" charset="0"/>
                <a:cs typeface="Arial" charset="0"/>
              </a:rPr>
              <a:t>PLACEMENT</a:t>
            </a:r>
            <a:r>
              <a:rPr lang="it-IT" sz="3200" dirty="0" smtClean="0">
                <a:solidFill>
                  <a:srgbClr val="4D4D4C"/>
                </a:solidFill>
                <a:latin typeface="Helvetica" pitchFamily="2" charset="0"/>
                <a:cs typeface="Arial" charset="0"/>
              </a:rPr>
              <a:t> </a:t>
            </a:r>
            <a:endParaRPr lang="it-IT" sz="3200" dirty="0">
              <a:solidFill>
                <a:srgbClr val="4D4D4C"/>
              </a:solidFill>
              <a:latin typeface="Helvetica" pitchFamily="2" charset="0"/>
              <a:cs typeface="Arial" charset="0"/>
            </a:endParaRPr>
          </a:p>
          <a:p>
            <a:pPr algn="ctr"/>
            <a:endParaRPr lang="it-IT" sz="600" dirty="0">
              <a:solidFill>
                <a:schemeClr val="tx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it-IT" sz="1100" dirty="0">
              <a:solidFill>
                <a:schemeClr val="tx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it-I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Per </a:t>
            </a:r>
            <a:r>
              <a:rPr lang="it-IT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informazioni:</a:t>
            </a:r>
          </a:p>
          <a:p>
            <a:pPr algn="ctr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  <a:hlinkClick r:id="rId5"/>
              </a:rPr>
              <a:t>m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  <a:hlinkClick r:id="rId5"/>
              </a:rPr>
              <a:t>ichela.defelice@unimore.it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it-IT" sz="1600" dirty="0" smtClean="0">
                <a:solidFill>
                  <a:srgbClr val="E23D25"/>
                </a:solidFill>
                <a:latin typeface="Helvetica" charset="0"/>
                <a:ea typeface="Helvetica" charset="0"/>
                <a:cs typeface="Helvetica" charset="0"/>
                <a:hlinkClick r:id="rId6"/>
              </a:rPr>
              <a:t>chiara.lupo@unimore.it</a:t>
            </a:r>
            <a:r>
              <a:rPr lang="it-IT" sz="1600" dirty="0" smtClean="0">
                <a:solidFill>
                  <a:srgbClr val="E23D25"/>
                </a:solidFill>
                <a:latin typeface="Helvetica" charset="0"/>
                <a:ea typeface="Helvetica" charset="0"/>
                <a:cs typeface="Helvetica" charset="0"/>
              </a:rPr>
              <a:t>  </a:t>
            </a:r>
            <a:endParaRPr lang="it-IT" sz="1600" dirty="0">
              <a:solidFill>
                <a:srgbClr val="E23D25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5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633203" y="2599070"/>
            <a:ext cx="9641301" cy="140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73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20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0" y="978679"/>
            <a:ext cx="9100680" cy="16042"/>
          </a:xfrm>
          <a:prstGeom prst="line">
            <a:avLst/>
          </a:prstGeom>
          <a:ln>
            <a:solidFill>
              <a:srgbClr val="E23D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56084" y="674257"/>
            <a:ext cx="379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4D4D4C"/>
                </a:solidFill>
                <a:latin typeface="Helvetica" charset="0"/>
                <a:ea typeface="Helvetica" charset="0"/>
                <a:cs typeface="Helvetica" charset="0"/>
              </a:rPr>
              <a:t>Cos’è la piattaforma </a:t>
            </a:r>
            <a:r>
              <a:rPr lang="it-IT" dirty="0" smtClean="0">
                <a:solidFill>
                  <a:srgbClr val="E03F2E"/>
                </a:solidFill>
                <a:latin typeface="Helvetica" charset="0"/>
                <a:ea typeface="Helvetica" charset="0"/>
                <a:cs typeface="Helvetica" charset="0"/>
              </a:rPr>
              <a:t>placement</a:t>
            </a:r>
            <a:r>
              <a:rPr lang="it-IT" dirty="0" smtClean="0">
                <a:solidFill>
                  <a:srgbClr val="4D4D4C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GB" dirty="0">
              <a:solidFill>
                <a:srgbClr val="4D4D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743" y="0"/>
            <a:ext cx="1153171" cy="76468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216672" y="2658044"/>
            <a:ext cx="8474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È una piattaforma</a:t>
            </a:r>
            <a:r>
              <a:rPr lang="it-IT" sz="2800" i="1" dirty="0" smtClean="0">
                <a:latin typeface="Eurostile" charset="0"/>
                <a:ea typeface="Eurostile" charset="0"/>
                <a:cs typeface="Eurostile" charset="0"/>
              </a:rPr>
              <a:t> on-line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che consente di mettere velocemente in contatto l’Università di Modena e le Imprese. </a:t>
            </a:r>
          </a:p>
          <a:p>
            <a:pPr algn="ctr"/>
            <a:endParaRPr lang="it-IT" sz="2800" dirty="0">
              <a:latin typeface="Eurostile" charset="0"/>
              <a:ea typeface="Eurostile" charset="0"/>
              <a:cs typeface="Eurostile" charset="0"/>
            </a:endParaRPr>
          </a:p>
          <a:p>
            <a:pPr algn="ctr"/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Noi, in questa sede, la utilizzeremo per </a:t>
            </a:r>
            <a:r>
              <a:rPr lang="it-IT" sz="2800" b="1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attivare tirocini per il Master DISA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.</a:t>
            </a:r>
            <a:endParaRPr lang="it-IT" sz="2800" dirty="0">
              <a:latin typeface="Eurostile" charset="0"/>
              <a:ea typeface="Eurostile" charset="0"/>
              <a:cs typeface="Eurosti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633203" y="2599070"/>
            <a:ext cx="9641301" cy="140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73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20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0" y="978679"/>
            <a:ext cx="9100680" cy="16042"/>
          </a:xfrm>
          <a:prstGeom prst="line">
            <a:avLst/>
          </a:prstGeom>
          <a:ln>
            <a:solidFill>
              <a:srgbClr val="E23D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56084" y="674257"/>
            <a:ext cx="379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4D4D4C"/>
                </a:solidFill>
                <a:latin typeface="Helvetica" charset="0"/>
                <a:ea typeface="Helvetica" charset="0"/>
                <a:cs typeface="Helvetica" charset="0"/>
              </a:rPr>
              <a:t>Quali sono i </a:t>
            </a:r>
            <a:r>
              <a:rPr lang="it-IT" dirty="0" smtClean="0">
                <a:solidFill>
                  <a:srgbClr val="E03F2E"/>
                </a:solidFill>
                <a:latin typeface="Helvetica" charset="0"/>
                <a:ea typeface="Helvetica" charset="0"/>
                <a:cs typeface="Helvetica" charset="0"/>
              </a:rPr>
              <a:t>passaggi necessari</a:t>
            </a:r>
            <a:r>
              <a:rPr lang="it-IT" dirty="0" smtClean="0">
                <a:solidFill>
                  <a:srgbClr val="4D4D4C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GB" dirty="0">
              <a:solidFill>
                <a:srgbClr val="4D4D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743" y="0"/>
            <a:ext cx="1153171" cy="76468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13159" y="1584153"/>
            <a:ext cx="847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arenR"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L’azienda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deve innanzitutto </a:t>
            </a:r>
            <a:r>
              <a:rPr lang="it-IT" sz="2800" b="1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iscriversi nel portale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44220" y="2647937"/>
            <a:ext cx="9641301" cy="140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73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20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817782" y="2195104"/>
            <a:ext cx="7408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lphaLcPeriod"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Cliccare su questo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  <a:hlinkClick r:id="rId3"/>
              </a:rPr>
              <a:t>link</a:t>
            </a:r>
            <a:endParaRPr lang="it-IT" sz="2800" dirty="0" smtClean="0">
              <a:latin typeface="Eurostile" charset="0"/>
              <a:ea typeface="Eurostile" charset="0"/>
              <a:cs typeface="Eurostile" charset="0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Cliccare su “nuova registrazione”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Compilare i dati richiesti per la registrazione dell’azienda (nome, partita iva, ecc.) e creare la password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Concludere la procedura cliccando su “Salva” e chiudere tutto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07096" y="6835070"/>
            <a:ext cx="1050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latin typeface="Eurostile" charset="0"/>
                <a:ea typeface="Eurostile" charset="0"/>
                <a:cs typeface="Eurostile" charset="0"/>
              </a:rPr>
              <a:t>Per qualsiasi problema: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- Verificare 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  <a:hlinkClick r:id="rId4"/>
              </a:rPr>
              <a:t>QUI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 la procedura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- Se permangono dubbi contattare via mail 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  <a:hlinkClick r:id="rId5"/>
              </a:rPr>
              <a:t>michela.defelice@unimore.it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271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633203" y="2599070"/>
            <a:ext cx="9641301" cy="140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73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20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0" y="978679"/>
            <a:ext cx="9100680" cy="16042"/>
          </a:xfrm>
          <a:prstGeom prst="line">
            <a:avLst/>
          </a:prstGeom>
          <a:ln>
            <a:solidFill>
              <a:srgbClr val="E23D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56084" y="674257"/>
            <a:ext cx="379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4D4D4C"/>
                </a:solidFill>
                <a:latin typeface="Helvetica" charset="0"/>
                <a:ea typeface="Helvetica" charset="0"/>
                <a:cs typeface="Helvetica" charset="0"/>
              </a:rPr>
              <a:t>Quali sono i </a:t>
            </a:r>
            <a:r>
              <a:rPr lang="it-IT" dirty="0" smtClean="0">
                <a:solidFill>
                  <a:srgbClr val="E03F2E"/>
                </a:solidFill>
                <a:latin typeface="Helvetica" charset="0"/>
                <a:ea typeface="Helvetica" charset="0"/>
                <a:cs typeface="Helvetica" charset="0"/>
              </a:rPr>
              <a:t>passaggi necessari</a:t>
            </a:r>
            <a:r>
              <a:rPr lang="it-IT" dirty="0" smtClean="0">
                <a:solidFill>
                  <a:srgbClr val="4D4D4C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GB" dirty="0">
              <a:solidFill>
                <a:srgbClr val="4D4D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743" y="0"/>
            <a:ext cx="1153171" cy="76468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644220" y="2647937"/>
            <a:ext cx="9641301" cy="140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73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20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49563" y="2496641"/>
            <a:ext cx="7408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lphaLcPeriod"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Tornare su </a:t>
            </a:r>
            <a:r>
              <a:rPr lang="it-IT" sz="2800" dirty="0">
                <a:latin typeface="Eurostile" charset="0"/>
                <a:ea typeface="Eurostile" charset="0"/>
                <a:cs typeface="Eurostile" charset="0"/>
              </a:rPr>
              <a:t>questo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  <a:hlinkClick r:id="rId3"/>
              </a:rPr>
              <a:t>link</a:t>
            </a:r>
            <a:endParaRPr lang="it-IT" sz="2800" dirty="0" smtClean="0">
              <a:latin typeface="Eurostile" charset="0"/>
              <a:ea typeface="Eurostile" charset="0"/>
              <a:cs typeface="Eurostile" charset="0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Cliccare su “</a:t>
            </a:r>
            <a:r>
              <a:rPr lang="it-IT" sz="2800" b="1" dirty="0" smtClean="0">
                <a:latin typeface="Eurostile" charset="0"/>
                <a:ea typeface="Eurostile" charset="0"/>
                <a:cs typeface="Eurostile" charset="0"/>
              </a:rPr>
              <a:t>accedi ai servizi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”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Inserire </a:t>
            </a:r>
            <a:r>
              <a:rPr lang="it-IT" sz="2800" b="1" dirty="0" smtClean="0">
                <a:latin typeface="Eurostile" charset="0"/>
                <a:ea typeface="Eurostile" charset="0"/>
                <a:cs typeface="Eurostile" charset="0"/>
              </a:rPr>
              <a:t>User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 e </a:t>
            </a:r>
            <a:r>
              <a:rPr lang="it-IT" sz="2800" b="1" dirty="0" smtClean="0">
                <a:latin typeface="Eurostile" charset="0"/>
                <a:ea typeface="Eurostile" charset="0"/>
                <a:cs typeface="Eurostile" charset="0"/>
              </a:rPr>
              <a:t>Psw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 ed entrare nel portale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Cliccare su “</a:t>
            </a:r>
            <a:r>
              <a:rPr lang="it-IT" sz="2800" b="1" dirty="0" smtClean="0">
                <a:latin typeface="Eurostile" charset="0"/>
                <a:ea typeface="Eurostile" charset="0"/>
                <a:cs typeface="Eurostile" charset="0"/>
              </a:rPr>
              <a:t>Gestione tirocini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”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Cliccare su “</a:t>
            </a:r>
            <a:r>
              <a:rPr lang="it-IT" sz="2800" b="1" dirty="0" smtClean="0">
                <a:latin typeface="Eurostile" charset="0"/>
                <a:ea typeface="Eurostile" charset="0"/>
                <a:cs typeface="Eurostile" charset="0"/>
              </a:rPr>
              <a:t>Convenzioni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”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Cliccare su “</a:t>
            </a:r>
            <a:r>
              <a:rPr lang="it-IT" sz="2800" b="1" dirty="0" smtClean="0">
                <a:latin typeface="Eurostile" charset="0"/>
                <a:ea typeface="Eurostile" charset="0"/>
                <a:cs typeface="Eurostile" charset="0"/>
              </a:rPr>
              <a:t>Inserisci nuova convenzione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” </a:t>
            </a:r>
            <a:r>
              <a:rPr lang="it-IT" sz="2000" dirty="0" smtClean="0">
                <a:latin typeface="Eurostile" charset="0"/>
                <a:ea typeface="Eurostile" charset="0"/>
                <a:cs typeface="Eurostile" charset="0"/>
              </a:rPr>
              <a:t>(la “struttura” è il Dipartimento di Giurisprudenza)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Compilare il </a:t>
            </a:r>
            <a:r>
              <a:rPr lang="it-IT" sz="2800" b="1" dirty="0" smtClean="0">
                <a:latin typeface="Eurostile" charset="0"/>
                <a:ea typeface="Eurostile" charset="0"/>
                <a:cs typeface="Eurostile" charset="0"/>
              </a:rPr>
              <a:t>form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03544" y="1623016"/>
            <a:ext cx="1050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2)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L’azienda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deve poi </a:t>
            </a:r>
            <a:r>
              <a:rPr lang="it-IT" sz="2800" b="1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stipulare la convenzione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con l’Università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07096" y="6835070"/>
            <a:ext cx="1050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latin typeface="Eurostile" charset="0"/>
                <a:ea typeface="Eurostile" charset="0"/>
                <a:cs typeface="Eurostile" charset="0"/>
              </a:rPr>
              <a:t>Per qualsiasi problema: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- Verificare 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  <a:hlinkClick r:id="rId4"/>
              </a:rPr>
              <a:t>QUI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 la procedura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- Se permangono dubbi contattare via mail 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  <a:hlinkClick r:id="rId5"/>
              </a:rPr>
              <a:t>michela.defelice@unimore.it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91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633203" y="2599070"/>
            <a:ext cx="9641301" cy="140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73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20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0" y="978679"/>
            <a:ext cx="9100680" cy="16042"/>
          </a:xfrm>
          <a:prstGeom prst="line">
            <a:avLst/>
          </a:prstGeom>
          <a:ln>
            <a:solidFill>
              <a:srgbClr val="E23D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56084" y="674257"/>
            <a:ext cx="379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4D4D4C"/>
                </a:solidFill>
                <a:latin typeface="Helvetica" charset="0"/>
                <a:ea typeface="Helvetica" charset="0"/>
                <a:cs typeface="Helvetica" charset="0"/>
              </a:rPr>
              <a:t>Quali sono i </a:t>
            </a:r>
            <a:r>
              <a:rPr lang="it-IT" dirty="0" smtClean="0">
                <a:solidFill>
                  <a:srgbClr val="E03F2E"/>
                </a:solidFill>
                <a:latin typeface="Helvetica" charset="0"/>
                <a:ea typeface="Helvetica" charset="0"/>
                <a:cs typeface="Helvetica" charset="0"/>
              </a:rPr>
              <a:t>passaggi necessari</a:t>
            </a:r>
            <a:r>
              <a:rPr lang="it-IT" dirty="0" smtClean="0">
                <a:solidFill>
                  <a:srgbClr val="4D4D4C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GB" dirty="0">
              <a:solidFill>
                <a:srgbClr val="4D4D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743" y="0"/>
            <a:ext cx="1153171" cy="76468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644220" y="2647937"/>
            <a:ext cx="9641301" cy="140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73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20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03542" y="1214075"/>
            <a:ext cx="10500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3) A questo punto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l’azienda dovrà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inviare una mail a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  <a:hlinkClick r:id="rId3"/>
              </a:rPr>
              <a:t>michela.defelice@unimore.it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 (mettendo in CC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  <a:hlinkClick r:id="rId4"/>
              </a:rPr>
              <a:t>francesco.diamanti@unimore.it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 e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  <a:hlinkClick r:id="rId5"/>
              </a:rPr>
              <a:t>federica.raffone@unimore.it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),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specificando che l’azienda ha completato la procedura per la convenzione con l’Università di Modena. Fatto ciò, l’Università compilerà la parte di sua competenza e vi invierà la convenzione completa da sottoscrivere con firma elettronica. </a:t>
            </a: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800" dirty="0">
              <a:latin typeface="Eurostile" charset="0"/>
              <a:ea typeface="Eurostile" charset="0"/>
              <a:cs typeface="Eurostile" charset="0"/>
            </a:endParaRP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latin typeface="Eurostile" charset="0"/>
                <a:ea typeface="Eurostile" charset="0"/>
                <a:cs typeface="Eurostile" charset="0"/>
              </a:rPr>
              <a:t>	</a:t>
            </a:r>
            <a:endParaRPr lang="it-IT" sz="2800" dirty="0" smtClean="0">
              <a:latin typeface="Eurostile" charset="0"/>
              <a:ea typeface="Eurostile" charset="0"/>
              <a:cs typeface="Eurostile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07096" y="6835070"/>
            <a:ext cx="1050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latin typeface="Eurostile" charset="0"/>
                <a:ea typeface="Eurostile" charset="0"/>
                <a:cs typeface="Eurostile" charset="0"/>
              </a:rPr>
              <a:t>Per qualsiasi problema: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- Verificare 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  <a:hlinkClick r:id="rId6"/>
              </a:rPr>
              <a:t>QUI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 la procedura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- Se permangono dubbi contattare via mail 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  <a:hlinkClick r:id="rId3"/>
              </a:rPr>
              <a:t>michela.defelice@unimore.it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208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633203" y="2599070"/>
            <a:ext cx="9641301" cy="140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73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20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0" y="978679"/>
            <a:ext cx="9100680" cy="16042"/>
          </a:xfrm>
          <a:prstGeom prst="line">
            <a:avLst/>
          </a:prstGeom>
          <a:ln>
            <a:solidFill>
              <a:srgbClr val="E23D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56084" y="674257"/>
            <a:ext cx="379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4D4D4C"/>
                </a:solidFill>
                <a:latin typeface="Helvetica" charset="0"/>
                <a:ea typeface="Helvetica" charset="0"/>
                <a:cs typeface="Helvetica" charset="0"/>
              </a:rPr>
              <a:t>Quali sono i </a:t>
            </a:r>
            <a:r>
              <a:rPr lang="it-IT" dirty="0" smtClean="0">
                <a:solidFill>
                  <a:srgbClr val="E03F2E"/>
                </a:solidFill>
                <a:latin typeface="Helvetica" charset="0"/>
                <a:ea typeface="Helvetica" charset="0"/>
                <a:cs typeface="Helvetica" charset="0"/>
              </a:rPr>
              <a:t>passaggi necessari</a:t>
            </a:r>
            <a:r>
              <a:rPr lang="it-IT" dirty="0" smtClean="0">
                <a:solidFill>
                  <a:srgbClr val="4D4D4C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GB" dirty="0">
              <a:solidFill>
                <a:srgbClr val="4D4D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743" y="0"/>
            <a:ext cx="1153171" cy="76468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644220" y="2647937"/>
            <a:ext cx="9641301" cy="140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73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20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34563" y="5111359"/>
            <a:ext cx="6770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lphaLcPeriod"/>
            </a:pPr>
            <a:r>
              <a:rPr lang="it-IT" sz="2000" dirty="0">
                <a:latin typeface="Eurostile" charset="0"/>
                <a:ea typeface="Eurostile" charset="0"/>
                <a:cs typeface="Eurostile" charset="0"/>
              </a:rPr>
              <a:t>Tornare su questo </a:t>
            </a:r>
            <a:r>
              <a:rPr lang="it-IT" sz="2000" dirty="0">
                <a:latin typeface="Eurostile" charset="0"/>
                <a:ea typeface="Eurostile" charset="0"/>
                <a:cs typeface="Eurostile" charset="0"/>
                <a:hlinkClick r:id="rId3"/>
              </a:rPr>
              <a:t>link</a:t>
            </a:r>
            <a:endParaRPr lang="it-IT" sz="2000" dirty="0">
              <a:latin typeface="Eurostile" charset="0"/>
              <a:ea typeface="Eurostile" charset="0"/>
              <a:cs typeface="Eurostile" charset="0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it-IT" sz="2000" dirty="0" smtClean="0">
                <a:latin typeface="Eurostile" charset="0"/>
                <a:ea typeface="Eurostile" charset="0"/>
                <a:cs typeface="Eurostile" charset="0"/>
              </a:rPr>
              <a:t>Entrare con le credenziali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t-IT" sz="2000" dirty="0" smtClean="0">
                <a:latin typeface="Eurostile" charset="0"/>
                <a:ea typeface="Eurostile" charset="0"/>
                <a:cs typeface="Eurostile" charset="0"/>
              </a:rPr>
              <a:t>Tornare su “Gestione tirocini”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t-IT" sz="2000" dirty="0" smtClean="0">
                <a:latin typeface="Eurostile" charset="0"/>
                <a:ea typeface="Eurostile" charset="0"/>
                <a:cs typeface="Eurostile" charset="0"/>
              </a:rPr>
              <a:t>Cliccare su “</a:t>
            </a:r>
            <a:r>
              <a:rPr lang="it-IT" sz="2000" b="1" dirty="0" smtClean="0">
                <a:latin typeface="Eurostile" charset="0"/>
                <a:ea typeface="Eurostile" charset="0"/>
                <a:cs typeface="Eurostile" charset="0"/>
              </a:rPr>
              <a:t>progetti formativi</a:t>
            </a:r>
            <a:r>
              <a:rPr lang="it-IT" sz="2000" dirty="0" smtClean="0">
                <a:latin typeface="Eurostile" charset="0"/>
                <a:ea typeface="Eurostile" charset="0"/>
                <a:cs typeface="Eurostile" charset="0"/>
              </a:rPr>
              <a:t>”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t-IT" sz="2000" dirty="0" smtClean="0">
                <a:latin typeface="Eurostile" charset="0"/>
                <a:ea typeface="Eurostile" charset="0"/>
                <a:cs typeface="Eurostile" charset="0"/>
              </a:rPr>
              <a:t>Cliccare su “</a:t>
            </a:r>
            <a:r>
              <a:rPr lang="it-IT" sz="2000" b="1" dirty="0" smtClean="0">
                <a:latin typeface="Eurostile" charset="0"/>
                <a:ea typeface="Eurostile" charset="0"/>
                <a:cs typeface="Eurostile" charset="0"/>
              </a:rPr>
              <a:t>Inserisci nuovo progetto formativo</a:t>
            </a:r>
            <a:r>
              <a:rPr lang="it-IT" sz="2000" dirty="0" smtClean="0">
                <a:latin typeface="Eurostile" charset="0"/>
                <a:ea typeface="Eurostile" charset="0"/>
                <a:cs typeface="Eurostile" charset="0"/>
              </a:rPr>
              <a:t>”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t-IT" sz="2000" dirty="0" smtClean="0">
                <a:latin typeface="Eurostile" charset="0"/>
                <a:ea typeface="Eurostile" charset="0"/>
                <a:cs typeface="Eurostile" charset="0"/>
              </a:rPr>
              <a:t>Compilare tutti i dati </a:t>
            </a:r>
            <a:endParaRPr lang="it-IT" sz="2000" dirty="0" smtClean="0">
              <a:latin typeface="Eurostile" charset="0"/>
              <a:ea typeface="Eurostile" charset="0"/>
              <a:cs typeface="Eurostile" charset="0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it-IT" sz="2000" dirty="0" smtClean="0">
                <a:latin typeface="Eurostile" charset="0"/>
                <a:ea typeface="Eurostile" charset="0"/>
                <a:cs typeface="Eurostile" charset="0"/>
              </a:rPr>
              <a:t>Chiudere </a:t>
            </a:r>
            <a:r>
              <a:rPr lang="it-IT" sz="2000" dirty="0" smtClean="0">
                <a:latin typeface="Eurostile" charset="0"/>
                <a:ea typeface="Eurostile" charset="0"/>
                <a:cs typeface="Eurostile" charset="0"/>
              </a:rPr>
              <a:t>la procedura cliccando su “procedi</a:t>
            </a:r>
            <a:r>
              <a:rPr lang="it-IT" sz="2400" dirty="0" smtClean="0">
                <a:latin typeface="Eurostile" charset="0"/>
                <a:ea typeface="Eurostile" charset="0"/>
                <a:cs typeface="Eurostile" charset="0"/>
              </a:rPr>
              <a:t>”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03542" y="1214075"/>
            <a:ext cx="105006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defRPr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4</a:t>
            </a:r>
            <a:r>
              <a:rPr lang="it-IT" sz="2800" dirty="0">
                <a:latin typeface="Eurostile" charset="0"/>
                <a:ea typeface="Eurostile" charset="0"/>
                <a:cs typeface="Eurostile" charset="0"/>
              </a:rPr>
              <a:t>)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Nell’attesa che l’università di Modena completi la sua parte e sottoponga la convenzione completa per la firma definitiva,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l’azienda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può </a:t>
            </a:r>
            <a:r>
              <a:rPr lang="it-IT" sz="2800" b="1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inserire sin da subito nel portale Placement </a:t>
            </a:r>
            <a:r>
              <a:rPr lang="it-IT" sz="2800" b="1" dirty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il progetto </a:t>
            </a:r>
            <a:r>
              <a:rPr lang="it-IT" sz="2800" b="1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formativo dedicato </a:t>
            </a:r>
            <a:r>
              <a:rPr lang="it-IT" sz="2800" b="1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allo stagista (se già deciso, altrimenti è sufficiente fermarsi qui).</a:t>
            </a:r>
            <a:endParaRPr lang="it-IT" sz="2800" b="1" dirty="0">
              <a:solidFill>
                <a:srgbClr val="E03F2E"/>
              </a:solidFill>
              <a:latin typeface="Eurostile" charset="0"/>
              <a:ea typeface="Eurostile" charset="0"/>
              <a:cs typeface="Eurostile" charset="0"/>
            </a:endParaRPr>
          </a:p>
          <a:p>
            <a:pPr marL="514350" lvl="0" indent="-514350" algn="just">
              <a:defRPr/>
            </a:pPr>
            <a:r>
              <a:rPr lang="it-IT" sz="2800" dirty="0">
                <a:latin typeface="Eurostile" charset="0"/>
                <a:ea typeface="Eurostile" charset="0"/>
                <a:cs typeface="Eurostile" charset="0"/>
              </a:rPr>
              <a:t>	</a:t>
            </a:r>
            <a:endParaRPr lang="it-IT" sz="2800" dirty="0" smtClean="0">
              <a:latin typeface="Eurostile" charset="0"/>
              <a:ea typeface="Eurostile" charset="0"/>
              <a:cs typeface="Eurostile" charset="0"/>
            </a:endParaRPr>
          </a:p>
          <a:p>
            <a:pPr marL="514350" lvl="0" indent="-514350" algn="just">
              <a:defRPr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	Anche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questa procedura è piuttosto semplice.</a:t>
            </a:r>
          </a:p>
          <a:p>
            <a:pPr marL="514350" lvl="0" indent="-514350" algn="just">
              <a:defRPr/>
            </a:pPr>
            <a:endParaRPr lang="it-IT" sz="2800" dirty="0" smtClean="0">
              <a:latin typeface="Eurostile" charset="0"/>
              <a:ea typeface="Eurostile" charset="0"/>
              <a:cs typeface="Eurostile" charset="0"/>
            </a:endParaRPr>
          </a:p>
          <a:p>
            <a:pPr marL="514350" lvl="0" indent="-514350" algn="just">
              <a:defRPr/>
            </a:pP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	Per </a:t>
            </a:r>
            <a:r>
              <a:rPr lang="it-IT" sz="2800" dirty="0">
                <a:latin typeface="Eurostile" charset="0"/>
                <a:ea typeface="Eurostile" charset="0"/>
                <a:cs typeface="Eurostile" charset="0"/>
              </a:rPr>
              <a:t>inserire il progetto formativo:</a:t>
            </a: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800" dirty="0">
              <a:latin typeface="Eurostile" charset="0"/>
              <a:ea typeface="Eurostile" charset="0"/>
              <a:cs typeface="Eurostile" charset="0"/>
            </a:endParaRP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latin typeface="Eurostile" charset="0"/>
                <a:ea typeface="Eurostile" charset="0"/>
                <a:cs typeface="Eurostile" charset="0"/>
              </a:rPr>
              <a:t>	</a:t>
            </a:r>
            <a:endParaRPr lang="it-IT" sz="2800" dirty="0" smtClean="0">
              <a:latin typeface="Eurostile" charset="0"/>
              <a:ea typeface="Eurostile" charset="0"/>
              <a:cs typeface="Eurostile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07096" y="6835070"/>
            <a:ext cx="1050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latin typeface="Eurostile" charset="0"/>
                <a:ea typeface="Eurostile" charset="0"/>
                <a:cs typeface="Eurostile" charset="0"/>
              </a:rPr>
              <a:t>Per qualsiasi problema: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- Verificare 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  <a:hlinkClick r:id="rId4"/>
              </a:rPr>
              <a:t>QUI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 la procedura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- Se permangono dubbi contattare via mail 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  <a:hlinkClick r:id="rId5"/>
              </a:rPr>
              <a:t>michela.defelice@unimore.it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80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633203" y="2599070"/>
            <a:ext cx="9641301" cy="140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73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20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0" y="978679"/>
            <a:ext cx="9100680" cy="16042"/>
          </a:xfrm>
          <a:prstGeom prst="line">
            <a:avLst/>
          </a:prstGeom>
          <a:ln>
            <a:solidFill>
              <a:srgbClr val="E23D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56084" y="674257"/>
            <a:ext cx="379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4D4D4C"/>
                </a:solidFill>
                <a:latin typeface="Helvetica" charset="0"/>
                <a:ea typeface="Helvetica" charset="0"/>
                <a:cs typeface="Helvetica" charset="0"/>
              </a:rPr>
              <a:t>Quali sono i </a:t>
            </a:r>
            <a:r>
              <a:rPr lang="it-IT" dirty="0" smtClean="0">
                <a:solidFill>
                  <a:srgbClr val="E03F2E"/>
                </a:solidFill>
                <a:latin typeface="Helvetica" charset="0"/>
                <a:ea typeface="Helvetica" charset="0"/>
                <a:cs typeface="Helvetica" charset="0"/>
              </a:rPr>
              <a:t>passaggi necessari</a:t>
            </a:r>
            <a:r>
              <a:rPr lang="it-IT" dirty="0" smtClean="0">
                <a:solidFill>
                  <a:srgbClr val="4D4D4C"/>
                </a:solidFill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GB" dirty="0">
              <a:solidFill>
                <a:srgbClr val="4D4D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743" y="0"/>
            <a:ext cx="1153171" cy="76468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644220" y="2647937"/>
            <a:ext cx="9641301" cy="140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73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16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20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69086" y="3156344"/>
            <a:ext cx="817663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Eurostile" charset="0"/>
                <a:ea typeface="Eurostile" charset="0"/>
                <a:cs typeface="Eurostile" charset="0"/>
              </a:rPr>
              <a:t>Alcune informazioni: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t-IT" sz="2400" dirty="0" smtClean="0">
                <a:latin typeface="Eurostile" charset="0"/>
                <a:ea typeface="Eurostile" charset="0"/>
                <a:cs typeface="Eurostile" charset="0"/>
              </a:rPr>
              <a:t>Lo stage del Master DISA ha una durata minima di </a:t>
            </a:r>
            <a:r>
              <a:rPr lang="it-IT" sz="2400" b="1" dirty="0" smtClean="0">
                <a:latin typeface="Eurostile" charset="0"/>
                <a:ea typeface="Eurostile" charset="0"/>
                <a:cs typeface="Eurostile" charset="0"/>
              </a:rPr>
              <a:t>500 ore</a:t>
            </a:r>
            <a:r>
              <a:rPr lang="it-IT" sz="2400" dirty="0" smtClean="0">
                <a:latin typeface="Eurostile" charset="0"/>
                <a:ea typeface="Eurostile" charset="0"/>
                <a:cs typeface="Eurostile" charset="0"/>
              </a:rPr>
              <a:t>. Compatibilmente con le esigenze dell’azienda ospitante, si consiglia come data di inizio dello </a:t>
            </a:r>
            <a:r>
              <a:rPr lang="it-IT" sz="2400" dirty="0" smtClean="0">
                <a:latin typeface="Eurostile" charset="0"/>
                <a:ea typeface="Eurostile" charset="0"/>
                <a:cs typeface="Eurostile" charset="0"/>
              </a:rPr>
              <a:t>stage: </a:t>
            </a:r>
            <a:r>
              <a:rPr lang="it-IT" sz="2400" dirty="0" smtClean="0">
                <a:latin typeface="Eurostile" charset="0"/>
                <a:ea typeface="Eurostile" charset="0"/>
                <a:cs typeface="Eurostile" charset="0"/>
              </a:rPr>
              <a:t> </a:t>
            </a:r>
            <a:r>
              <a:rPr lang="it-IT" sz="2400" b="1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settembre </a:t>
            </a:r>
            <a:r>
              <a:rPr lang="it-IT" sz="2400" b="1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2022</a:t>
            </a:r>
            <a:r>
              <a:rPr lang="it-IT" sz="2400" dirty="0" smtClean="0">
                <a:latin typeface="Eurostile" charset="0"/>
                <a:ea typeface="Eurostile" charset="0"/>
                <a:cs typeface="Eurostile" charset="0"/>
              </a:rPr>
              <a:t>;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it-IT" sz="2400" dirty="0" smtClean="0">
                <a:latin typeface="Eurostile" charset="0"/>
                <a:ea typeface="Eurostile" charset="0"/>
                <a:cs typeface="Eurostile" charset="0"/>
              </a:rPr>
              <a:t>Una volta inserito il Codice fiscale dell’allievo assegnato alla vostra azienda il sistema individuerà automaticamente la sua matricola.</a:t>
            </a:r>
          </a:p>
          <a:p>
            <a:pPr marL="514350" indent="-514350" algn="just">
              <a:buFont typeface="+mj-lt"/>
              <a:buAutoNum type="alphaLcPeriod"/>
            </a:pPr>
            <a:endParaRPr lang="it-IT" sz="2800" dirty="0" smtClean="0">
              <a:latin typeface="Eurostile" charset="0"/>
              <a:ea typeface="Eurostile" charset="0"/>
              <a:cs typeface="Eurostile" charset="0"/>
            </a:endParaRPr>
          </a:p>
          <a:p>
            <a:pPr marL="514350" indent="-514350" algn="just">
              <a:buFont typeface="+mj-lt"/>
              <a:buAutoNum type="alphaLcPeriod"/>
            </a:pPr>
            <a:endParaRPr lang="it-IT" sz="2800" dirty="0" smtClean="0">
              <a:latin typeface="Eurostile" charset="0"/>
              <a:ea typeface="Eurostile" charset="0"/>
              <a:cs typeface="Eurostile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56085" y="1722385"/>
            <a:ext cx="9904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latin typeface="Eurostile" charset="0"/>
                <a:ea typeface="Eurostile" charset="0"/>
                <a:cs typeface="Eurostile" charset="0"/>
              </a:rPr>
              <a:t>5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)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Nel </a:t>
            </a:r>
            <a:r>
              <a:rPr lang="it-IT" sz="2800" b="1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progetto formativo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l’azienda dovrà </a:t>
            </a:r>
            <a:r>
              <a:rPr lang="it-IT" sz="2800" b="1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inserire i dati </a:t>
            </a:r>
            <a:r>
              <a:rPr lang="it-IT" sz="2800" b="1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forniti di volta in volta via mail dal </a:t>
            </a:r>
            <a:r>
              <a:rPr lang="it-IT" sz="2800" b="1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Vicedirettore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 del Master concernenti </a:t>
            </a:r>
            <a:r>
              <a:rPr lang="it-IT" sz="2800" dirty="0" smtClean="0">
                <a:latin typeface="Eurostile" charset="0"/>
                <a:ea typeface="Eurostile" charset="0"/>
                <a:cs typeface="Eurostile" charset="0"/>
              </a:rPr>
              <a:t>l’allieva o l’allievo selezionata/o </a:t>
            </a:r>
            <a:endParaRPr lang="it-IT" sz="2800" dirty="0" smtClean="0">
              <a:latin typeface="Eurostile" charset="0"/>
              <a:ea typeface="Eurostile" charset="0"/>
              <a:cs typeface="Eurostile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07096" y="6835070"/>
            <a:ext cx="1050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latin typeface="Eurostile" charset="0"/>
                <a:ea typeface="Eurostile" charset="0"/>
                <a:cs typeface="Eurostile" charset="0"/>
              </a:rPr>
              <a:t>Per qualsiasi problema: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- Verificare 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  <a:hlinkClick r:id="rId3"/>
              </a:rPr>
              <a:t>QUI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 la procedura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- Se permangono dubbi contattare via mail 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  <a:hlinkClick r:id="rId4"/>
              </a:rPr>
              <a:t>michela.defelice@unimore.it</a:t>
            </a:r>
            <a:r>
              <a:rPr lang="it-IT" sz="1200" dirty="0" smtClean="0">
                <a:solidFill>
                  <a:srgbClr val="E03F2E"/>
                </a:solidFill>
                <a:latin typeface="Eurostile" charset="0"/>
                <a:ea typeface="Eurostile" charset="0"/>
                <a:cs typeface="Eurostile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331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1950917"/>
            <a:ext cx="9641301" cy="140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73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>
                <a:solidFill>
                  <a:srgbClr val="E23D25"/>
                </a:solidFill>
                <a:latin typeface="Helvetica" charset="0"/>
                <a:ea typeface="Helvetica" charset="0"/>
                <a:cs typeface="Helvetica" charset="0"/>
              </a:rPr>
              <a:t>TRA I NOSTRI PARTNER</a:t>
            </a:r>
          </a:p>
          <a:p>
            <a:endParaRPr lang="it-IT" sz="1800" dirty="0">
              <a:solidFill>
                <a:srgbClr val="4D4E4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164" y="2673345"/>
            <a:ext cx="10907713" cy="264485"/>
          </a:xfrm>
          <a:prstGeom prst="rect">
            <a:avLst/>
          </a:prstGeom>
          <a:solidFill>
            <a:srgbClr val="E23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testo, segnale, esterni, serviziodatavola&#10;&#10;Descrizione generata automaticamente">
            <a:extLst>
              <a:ext uri="{FF2B5EF4-FFF2-40B4-BE49-F238E27FC236}">
                <a16:creationId xmlns:a16="http://schemas.microsoft.com/office/drawing/2014/main" xmlns="" id="{2AAC26A2-CF0B-6C43-B9E0-E672201A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709" y="3265563"/>
            <a:ext cx="1678561" cy="93370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DD5A639-2EFD-E240-A837-11F4FC138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945" y="5046364"/>
            <a:ext cx="1572305" cy="92127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FACECB8B-08AF-2241-AEEA-E2A5485D9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4" y="4430483"/>
            <a:ext cx="2186252" cy="71025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13E7B36E-E1F6-5C43-97A3-9A9E1A384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39" y="4599042"/>
            <a:ext cx="1458149" cy="185394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CD3FC293-DA4D-8246-8D49-96690AE86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9069" y="4248656"/>
            <a:ext cx="2325235" cy="84414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9483E4E0-7AD3-0243-A9DC-52F519521E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008"/>
          <a:stretch/>
        </p:blipFill>
        <p:spPr>
          <a:xfrm>
            <a:off x="2500043" y="2950772"/>
            <a:ext cx="1974314" cy="1003188"/>
          </a:xfrm>
          <a:prstGeom prst="rect">
            <a:avLst/>
          </a:prstGeom>
        </p:spPr>
      </p:pic>
      <p:pic>
        <p:nvPicPr>
          <p:cNvPr id="21" name="Immagine 20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xmlns="" id="{1F27C87E-6DAA-F747-89AC-4A99E8B511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8830" y="3220064"/>
            <a:ext cx="2181645" cy="770848"/>
          </a:xfrm>
          <a:prstGeom prst="rect">
            <a:avLst/>
          </a:prstGeom>
        </p:spPr>
      </p:pic>
      <p:pic>
        <p:nvPicPr>
          <p:cNvPr id="23" name="Immagine 22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0CEC31D4-3261-DD4F-8CE2-122E3E6384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304" y="6593825"/>
            <a:ext cx="2930859" cy="781563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xmlns="" id="{54E35434-22A2-544C-85FC-4C52D170EB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3836" y="6593825"/>
            <a:ext cx="1950446" cy="72081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035" y="1538944"/>
            <a:ext cx="2557895" cy="119377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380631" y="1538944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800" dirty="0">
              <a:latin typeface="Helvetica" charset="0"/>
              <a:ea typeface="Helvetica" charset="0"/>
              <a:cs typeface="Helvetica" charset="0"/>
            </a:endParaRPr>
          </a:p>
          <a:p>
            <a:endParaRPr lang="it-IT" sz="8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it-IT" sz="800" dirty="0">
                <a:latin typeface="Helvetica" charset="0"/>
                <a:ea typeface="Helvetica" charset="0"/>
                <a:cs typeface="Helvetica" charset="0"/>
              </a:rPr>
              <a:t>CON IL PATROCINIO DELLA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674" y="969685"/>
            <a:ext cx="1624136" cy="684093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8393674" y="753143"/>
            <a:ext cx="14253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Helvetica" charset="0"/>
                <a:ea typeface="Helvetica" charset="0"/>
                <a:cs typeface="Helvetica" charset="0"/>
              </a:rPr>
              <a:t>CON IL </a:t>
            </a:r>
            <a:r>
              <a:rPr lang="it-IT" sz="800">
                <a:latin typeface="Helvetica" charset="0"/>
                <a:ea typeface="Helvetica" charset="0"/>
                <a:cs typeface="Helvetica" charset="0"/>
              </a:rPr>
              <a:t>PATROCINIO DEL</a:t>
            </a:r>
            <a:endParaRPr lang="it-IT" sz="8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DA2F9D7F-6B2E-AB4E-8F6C-A51C98F51E4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7299" t="16387" r="17161" b="20054"/>
          <a:stretch/>
        </p:blipFill>
        <p:spPr>
          <a:xfrm>
            <a:off x="9271908" y="5140737"/>
            <a:ext cx="1547776" cy="1154806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32DD951A-E6C9-BA48-BF20-D51BCFC397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18493" y="5153915"/>
            <a:ext cx="1395031" cy="109271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6D9E4AE8-986F-A248-B564-A93C4E7888A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0381" t="10344" r="18221" b="10349"/>
          <a:stretch/>
        </p:blipFill>
        <p:spPr>
          <a:xfrm>
            <a:off x="7958035" y="5253161"/>
            <a:ext cx="1647015" cy="130853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 t="9973" r="15410" b="14872"/>
          <a:stretch/>
        </p:blipFill>
        <p:spPr>
          <a:xfrm>
            <a:off x="3002894" y="6630075"/>
            <a:ext cx="1627833" cy="112050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25" y="-263040"/>
            <a:ext cx="2113514" cy="130135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46" y="6428771"/>
            <a:ext cx="2325134" cy="51931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29025" r="3050" b="29794"/>
          <a:stretch/>
        </p:blipFill>
        <p:spPr>
          <a:xfrm>
            <a:off x="6539122" y="3253031"/>
            <a:ext cx="1963321" cy="890759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21" y="3968450"/>
            <a:ext cx="2061683" cy="122713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2" y="3278632"/>
            <a:ext cx="2074485" cy="981175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438018" y="984989"/>
            <a:ext cx="737550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E03F2E"/>
                </a:solidFill>
                <a:latin typeface="Helvetica" pitchFamily="2" charset="0"/>
                <a:cs typeface="Arial" charset="0"/>
              </a:rPr>
              <a:t>GRAZIE PER L’ATTENZIONE</a:t>
            </a:r>
          </a:p>
          <a:p>
            <a:pPr algn="ctr"/>
            <a:endParaRPr lang="it-IT" sz="1100" b="1" dirty="0">
              <a:solidFill>
                <a:schemeClr val="tx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GB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92" y="4075263"/>
            <a:ext cx="2083818" cy="683753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4" y="5455885"/>
            <a:ext cx="1885104" cy="746628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35" y="7173779"/>
            <a:ext cx="2310491" cy="4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96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2091</TotalTime>
  <Words>525</Words>
  <Application>Microsoft Macintosh PowerPoint</Application>
  <PresentationFormat>Personalizzato</PresentationFormat>
  <Paragraphs>108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Eurostile</vt:lpstr>
      <vt:lpstr>Helvetica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Francesco Diamanti</cp:lastModifiedBy>
  <cp:revision>203</cp:revision>
  <cp:lastPrinted>2021-10-15T07:00:14Z</cp:lastPrinted>
  <dcterms:created xsi:type="dcterms:W3CDTF">2018-07-13T12:00:45Z</dcterms:created>
  <dcterms:modified xsi:type="dcterms:W3CDTF">2022-04-27T08:34:15Z</dcterms:modified>
</cp:coreProperties>
</file>